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44" r:id="rId3"/>
  </p:sldMasterIdLst>
  <p:notesMasterIdLst>
    <p:notesMasterId r:id="rId21"/>
  </p:notesMasterIdLst>
  <p:sldIdLst>
    <p:sldId id="256" r:id="rId4"/>
    <p:sldId id="265" r:id="rId5"/>
    <p:sldId id="296" r:id="rId6"/>
    <p:sldId id="294" r:id="rId7"/>
    <p:sldId id="297" r:id="rId8"/>
    <p:sldId id="271" r:id="rId9"/>
    <p:sldId id="272" r:id="rId10"/>
    <p:sldId id="273" r:id="rId11"/>
    <p:sldId id="275" r:id="rId12"/>
    <p:sldId id="276" r:id="rId13"/>
    <p:sldId id="278" r:id="rId14"/>
    <p:sldId id="298" r:id="rId15"/>
    <p:sldId id="301" r:id="rId16"/>
    <p:sldId id="299" r:id="rId17"/>
    <p:sldId id="302" r:id="rId18"/>
    <p:sldId id="300" r:id="rId19"/>
    <p:sldId id="30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1" autoAdjust="0"/>
  </p:normalViewPr>
  <p:slideViewPr>
    <p:cSldViewPr showGuides="1"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04BC3-A8B9-4627-9538-052B522A5A20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2CD3-787A-4837-8D8A-53CA37DB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6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you watch this presentation try to pay attention to where you are looking. </a:t>
            </a:r>
          </a:p>
          <a:p>
            <a:r>
              <a:rPr lang="en-US" baseline="0" dirty="0" smtClean="0"/>
              <a:t>You might be looking at me or at my slides.  </a:t>
            </a:r>
          </a:p>
          <a:p>
            <a:r>
              <a:rPr lang="en-US" baseline="0" dirty="0" smtClean="0"/>
              <a:t>To help you better understand how a deaf/</a:t>
            </a:r>
            <a:r>
              <a:rPr lang="en-US" baseline="0" dirty="0" err="1" smtClean="0"/>
              <a:t>hoh</a:t>
            </a:r>
            <a:r>
              <a:rPr lang="en-US" baseline="0" dirty="0" smtClean="0"/>
              <a:t> student experiences class, </a:t>
            </a:r>
          </a:p>
          <a:p>
            <a:r>
              <a:rPr lang="en-US" baseline="0" dirty="0" smtClean="0"/>
              <a:t>when you aren’t looking directly at me,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put your hands over your ears and yell “I can’t hear you! I can’t hear you!” as loud as you can.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maybe it would be better if </a:t>
            </a:r>
          </a:p>
          <a:p>
            <a:r>
              <a:rPr lang="en-US" baseline="0" dirty="0" smtClean="0"/>
              <a:t>I’ll simply stop talking whenever you aren’t looking directly at me.  </a:t>
            </a:r>
          </a:p>
          <a:p>
            <a:r>
              <a:rPr lang="en-US" baseline="0" dirty="0" smtClean="0"/>
              <a:t>I’ll continue the lecture in my head and when you look at me again I’ll start talking again. </a:t>
            </a:r>
          </a:p>
          <a:p>
            <a:r>
              <a:rPr lang="en-US" baseline="0" dirty="0" smtClean="0"/>
              <a:t>You’ll miss the parts where you weren’t looking at me. </a:t>
            </a:r>
          </a:p>
          <a:p>
            <a:r>
              <a:rPr lang="en-US" baseline="0" dirty="0" smtClean="0"/>
              <a:t>That’s the problem that deaf/</a:t>
            </a:r>
            <a:r>
              <a:rPr lang="en-US" baseline="0" dirty="0" err="1" smtClean="0"/>
              <a:t>hoh</a:t>
            </a:r>
            <a:r>
              <a:rPr lang="en-US" baseline="0" dirty="0" smtClean="0"/>
              <a:t> students face in class.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2CD3-787A-4837-8D8A-53CA37DB3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3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Accessing information is a challenge for Deaf students.</a:t>
            </a:r>
          </a:p>
          <a:p>
            <a:r>
              <a:rPr lang="en-US" dirty="0" smtClean="0"/>
              <a:t>Deaf </a:t>
            </a:r>
            <a:r>
              <a:rPr lang="en-US" dirty="0" smtClean="0"/>
              <a:t>students commonly complain of “tennis neck</a:t>
            </a:r>
            <a:r>
              <a:rPr lang="en-US" dirty="0" smtClean="0"/>
              <a:t>” because they have to move their head so much to try to see all of the information.</a:t>
            </a:r>
            <a:endParaRPr lang="en-US" dirty="0" smtClean="0"/>
          </a:p>
          <a:p>
            <a:r>
              <a:rPr lang="en-US" dirty="0" smtClean="0"/>
              <a:t>Not only is it physically taxing, it is impossible to catch everything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Interpreters who have no expertise in science and are deciding how to phrase your explanations.</a:t>
            </a:r>
          </a:p>
          <a:p>
            <a:r>
              <a:rPr lang="en-US" dirty="0" smtClean="0"/>
              <a:t>Earth orbits “moon” rather than “sun”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2CD3-787A-4837-8D8A-53CA37DB3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85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be aware of where you are relative to the</a:t>
            </a:r>
            <a:r>
              <a:rPr lang="en-US" baseline="0" dirty="0" smtClean="0"/>
              <a:t> interpreter and written material.</a:t>
            </a:r>
          </a:p>
          <a:p>
            <a:r>
              <a:rPr lang="en-US" baseline="0" dirty="0" smtClean="0"/>
              <a:t>If the student needs to watch what you’re doing, don’t talk at the same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2CD3-787A-4837-8D8A-53CA37DB3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picture</a:t>
            </a:r>
            <a:r>
              <a:rPr lang="en-US" baseline="0" dirty="0" smtClean="0"/>
              <a:t> of a class on a field trip.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D744-6E20-4035-8D0A-1443EE9700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pretend that these two students are deaf. </a:t>
            </a:r>
          </a:p>
          <a:p>
            <a:r>
              <a:rPr lang="en-US" dirty="0" smtClean="0"/>
              <a:t>So</a:t>
            </a:r>
            <a:r>
              <a:rPr lang="en-US" baseline="0" dirty="0" smtClean="0"/>
              <a:t> they bring along an ASL interpreter.  But there’s a problem. </a:t>
            </a:r>
          </a:p>
          <a:p>
            <a:r>
              <a:rPr lang="en-US" baseline="0" dirty="0" smtClean="0"/>
              <a:t>Where do we put the interpreter and how do the students keep up?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D744-6E20-4035-8D0A-1443EE9700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the interpreter is over</a:t>
            </a:r>
            <a:r>
              <a:rPr lang="en-US" baseline="0" dirty="0" smtClean="0"/>
              <a:t> here, students can either watch the interpreter or look at the big turtle dinosaur thing. </a:t>
            </a:r>
          </a:p>
          <a:p>
            <a:r>
              <a:rPr lang="en-US" baseline="0" dirty="0" smtClean="0"/>
              <a:t>Since there’s so much to look at, it’s impossible to put the interpreter in the right spot.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D744-6E20-4035-8D0A-1443EE9700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project, students will design,</a:t>
            </a:r>
            <a:r>
              <a:rPr lang="en-US" baseline="0" dirty="0" smtClean="0"/>
              <a:t> implement and evaluate a head mounted display system that allows deaf/</a:t>
            </a:r>
            <a:r>
              <a:rPr lang="en-US" baseline="0" dirty="0" err="1" smtClean="0"/>
              <a:t>hoh</a:t>
            </a:r>
            <a:r>
              <a:rPr lang="en-US" baseline="0" dirty="0" smtClean="0"/>
              <a:t> students to see their interpreter wherever they look. </a:t>
            </a:r>
          </a:p>
          <a:p>
            <a:r>
              <a:rPr lang="en-US" baseline="0" dirty="0" smtClean="0"/>
              <a:t>There’s many open questions about the best way to use head mounted displays to accommodate deaf/</a:t>
            </a:r>
            <a:r>
              <a:rPr lang="en-US" baseline="0" dirty="0" err="1" smtClean="0"/>
              <a:t>hoh</a:t>
            </a:r>
            <a:r>
              <a:rPr lang="en-US" baseline="0" dirty="0" smtClean="0"/>
              <a:t> students. </a:t>
            </a:r>
          </a:p>
          <a:p>
            <a:r>
              <a:rPr lang="en-US" baseline="0" dirty="0" smtClean="0"/>
              <a:t>This project gets at the first questions: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we build the system?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how do we configure the system?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The purpose of this capstone is to design and build a prototype.  Time permitting, we’ll run some laboratory trials with deaf/</a:t>
            </a:r>
            <a:r>
              <a:rPr lang="en-US" baseline="0" dirty="0" err="1" smtClean="0"/>
              <a:t>hoh</a:t>
            </a:r>
            <a:r>
              <a:rPr lang="en-US" baseline="0" dirty="0" smtClean="0"/>
              <a:t> students to figure out how to configure the system. 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The next questions are: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does the system improve learning?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and then there’s some questions about cognition that we can answer.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ED744-6E20-4035-8D0A-1443EE9700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5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Note, because of small sample size significance</a:t>
            </a:r>
            <a:r>
              <a:rPr lang="en-US" baseline="0" dirty="0" smtClean="0"/>
              <a:t> is hard to obtain. But we can conclude that it meets the “do no harm” criteria.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2CD3-787A-4837-8D8A-53CA37DB35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6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2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88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29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4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6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6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14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48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35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55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8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7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0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1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9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7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1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7" y="1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8" y="4246565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3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7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1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1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3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9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24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3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6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5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4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3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5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92" y="1474764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2"/>
            <a:ext cx="2133600" cy="365125"/>
          </a:xfrm>
        </p:spPr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2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2"/>
            <a:ext cx="457200" cy="365125"/>
          </a:xfrm>
        </p:spPr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7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00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1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8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1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3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5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1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3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6" y="1885028"/>
            <a:ext cx="878262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5" y="1219200"/>
            <a:ext cx="132763" cy="128467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4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3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5" y="1371600"/>
            <a:ext cx="132763" cy="128467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92" y="1474764"/>
            <a:ext cx="132763" cy="128467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02"/>
            <a:ext cx="2133600" cy="365125"/>
          </a:xfrm>
        </p:spPr>
        <p:txBody>
          <a:bodyPr/>
          <a:lstStyle/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02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02"/>
            <a:ext cx="457200" cy="365125"/>
          </a:xfrm>
        </p:spPr>
        <p:txBody>
          <a:bodyPr/>
          <a:lstStyle/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3282A6-6D41-484C-A434-247BE3E525D1}" type="datetimeFigureOut">
              <a:rPr lang="en-US" smtClean="0"/>
              <a:t>7/19/2019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8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8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6EB4E1-DAF3-4DF0-8A71-51BBDF1932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6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9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C3282A6-6D41-484C-A434-247BE3E525D1}" type="datetimeFigureOut">
              <a:rPr lang="en-US" smtClean="0">
                <a:solidFill>
                  <a:srgbClr val="D6ECFF"/>
                </a:solidFill>
              </a:rPr>
              <a:pPr/>
              <a:t>7/19/2019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8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8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6EB4E1-DAF3-4DF0-8A71-51BBDF193247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5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eSiZfPzfoI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975104"/>
          </a:xfrm>
        </p:spPr>
        <p:txBody>
          <a:bodyPr/>
          <a:lstStyle/>
          <a:p>
            <a:pPr algn="ctr"/>
            <a:r>
              <a:rPr lang="en-US" sz="6000" dirty="0" smtClean="0"/>
              <a:t>Deaf Accommodation using head mounted displays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://youtu.be/EeSiZfPzfoI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astronomy and a planetarium come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planetarium isn’t a planetarium, it’s a simulator. The planetarium provides a controlled 3d space where every group will have nearly identical experiences. You don’t have the same control on other field trips.</a:t>
            </a:r>
          </a:p>
          <a:p>
            <a:r>
              <a:rPr lang="en-US" dirty="0" smtClean="0"/>
              <a:t>You need to test with some content, it might as well be science. The science content is good test material because students, deaf and hearing, have limited a priori experience.</a:t>
            </a:r>
          </a:p>
        </p:txBody>
      </p:sp>
    </p:spTree>
    <p:extLst>
      <p:ext uri="{BB962C8B-B14F-4D97-AF65-F5344CB8AC3E}">
        <p14:creationId xmlns:p14="http://schemas.microsoft.com/office/powerpoint/2010/main" val="20027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" y="1728944"/>
            <a:ext cx="8026529" cy="51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What Type of HMD?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29" y="2895600"/>
            <a:ext cx="718714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2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2849494" cy="4572000"/>
          </a:xfrm>
        </p:spPr>
        <p:txBody>
          <a:bodyPr/>
          <a:lstStyle/>
          <a:p>
            <a:r>
              <a:rPr lang="en-US" dirty="0" smtClean="0"/>
              <a:t>AR</a:t>
            </a:r>
          </a:p>
          <a:p>
            <a:r>
              <a:rPr lang="en-US" dirty="0" smtClean="0"/>
              <a:t> binocular</a:t>
            </a:r>
          </a:p>
          <a:p>
            <a:r>
              <a:rPr lang="en-US" dirty="0" smtClean="0"/>
              <a:t> transparent image</a:t>
            </a:r>
          </a:p>
          <a:p>
            <a:r>
              <a:rPr lang="en-US" dirty="0" smtClean="0"/>
              <a:t>projected center.</a:t>
            </a:r>
            <a:endParaRPr lang="en-US" dirty="0"/>
          </a:p>
        </p:txBody>
      </p:sp>
      <p:pic>
        <p:nvPicPr>
          <p:cNvPr id="7" name="Picture 6" descr="C:\Users\Mike\Dropbox (physicomp)\Camera Uploads\2015-11-13 16.23.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5" t="27764" r="13809" b="5630"/>
          <a:stretch/>
        </p:blipFill>
        <p:spPr bwMode="auto">
          <a:xfrm>
            <a:off x="3763894" y="1783561"/>
            <a:ext cx="4933348" cy="2940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591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Watch a filmed show, interview students about content. Code for specific use of “classifiers” introduced by the narrator.</a:t>
            </a:r>
          </a:p>
          <a:p>
            <a:pPr lvl="1"/>
            <a:r>
              <a:rPr lang="en-US" dirty="0" smtClean="0"/>
              <a:t>Control watched the ASL projected directly onto the front of the dome.</a:t>
            </a:r>
          </a:p>
          <a:p>
            <a:pPr lvl="1"/>
            <a:r>
              <a:rPr lang="en-US" dirty="0" smtClean="0"/>
              <a:t>HMD group watched pre-recorded track through HMD</a:t>
            </a:r>
          </a:p>
          <a:p>
            <a:r>
              <a:rPr lang="en-US" dirty="0" smtClean="0"/>
              <a:t>Watch a live constellation show, quiz students on 18 constellations</a:t>
            </a:r>
          </a:p>
          <a:p>
            <a:pPr lvl="1"/>
            <a:r>
              <a:rPr lang="en-US" dirty="0" smtClean="0"/>
              <a:t>½ of the students watched an interpreter in front of them.</a:t>
            </a:r>
          </a:p>
          <a:p>
            <a:pPr lvl="1"/>
            <a:r>
              <a:rPr lang="en-US" dirty="0" smtClean="0"/>
              <a:t>½ of the students watched the interpreter through the HMD.</a:t>
            </a:r>
          </a:p>
          <a:p>
            <a:pPr lvl="1"/>
            <a:r>
              <a:rPr lang="en-US" dirty="0" smtClean="0"/>
              <a:t>After 9 constellations, the students swapped.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5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shows using HMDs</a:t>
            </a:r>
          </a:p>
          <a:p>
            <a:pPr lvl="1"/>
            <a:r>
              <a:rPr lang="en-US" dirty="0" smtClean="0"/>
              <a:t>Students adopted as many unique classifiers as students watching an interpreter projected on the dome.</a:t>
            </a:r>
          </a:p>
          <a:p>
            <a:pPr lvl="1"/>
            <a:r>
              <a:rPr lang="en-US" dirty="0" smtClean="0"/>
              <a:t>Students learning constellations were able to identify at least as many constellations (14/18 correct) as students taught using a “traditional” interpreter (8/18 correct).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5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HMDs show promise for mitigating the split attention issues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deaf community likes the idea.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2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Science Foundation to study HMDs in planetariums for the project “EXP: Exploring augmented reality to improve learning by deaf children in planetariums” (IIS-1124548</a:t>
            </a:r>
            <a:r>
              <a:rPr lang="en-US" dirty="0" smtClean="0"/>
              <a:t>)</a:t>
            </a:r>
          </a:p>
          <a:p>
            <a:r>
              <a:rPr lang="en-US" dirty="0"/>
              <a:t>Sorensen Impact </a:t>
            </a:r>
            <a:r>
              <a:rPr lang="en-US" dirty="0" smtClean="0"/>
              <a:t>Foundation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Massieu</a:t>
            </a:r>
            <a:r>
              <a:rPr lang="en-US" dirty="0" smtClean="0"/>
              <a:t> School of the Deaf, SLC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Pretend you are deaf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ike\Downloads\iStock_000011492307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07222"/>
            <a:ext cx="6858000" cy="45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7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086" y="1219200"/>
            <a:ext cx="7772400" cy="4572000"/>
          </a:xfrm>
        </p:spPr>
        <p:txBody>
          <a:bodyPr/>
          <a:lstStyle/>
          <a:p>
            <a:r>
              <a:rPr lang="en-US" dirty="0"/>
              <a:t>Playing “telephone” with the information</a:t>
            </a:r>
          </a:p>
          <a:p>
            <a:r>
              <a:rPr lang="en-US" dirty="0" smtClean="0"/>
              <a:t>Humans </a:t>
            </a:r>
            <a:r>
              <a:rPr lang="en-US" dirty="0" smtClean="0"/>
              <a:t>can only watch one thing at a time</a:t>
            </a:r>
          </a:p>
          <a:p>
            <a:r>
              <a:rPr lang="en-US" dirty="0" smtClean="0"/>
              <a:t>Teachers often “show” and “explain” at the same time. </a:t>
            </a:r>
            <a:endParaRPr lang="en-US" dirty="0" smtClean="0"/>
          </a:p>
          <a:p>
            <a:r>
              <a:rPr lang="en-US" dirty="0"/>
              <a:t>Interpreters are off to the side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Lab </a:t>
            </a:r>
            <a:r>
              <a:rPr lang="en-US" dirty="0" smtClean="0"/>
              <a:t>settings compound the problem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9" b="29316"/>
          <a:stretch/>
        </p:blipFill>
        <p:spPr bwMode="auto">
          <a:xfrm>
            <a:off x="2209800" y="4495800"/>
            <a:ext cx="3958590" cy="1821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17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93" y="1600200"/>
            <a:ext cx="7772400" cy="4572000"/>
          </a:xfrm>
        </p:spPr>
        <p:txBody>
          <a:bodyPr/>
          <a:lstStyle/>
          <a:p>
            <a:r>
              <a:rPr lang="en-US" dirty="0" smtClean="0"/>
              <a:t>Pay attention to line-of-site</a:t>
            </a:r>
          </a:p>
          <a:p>
            <a:r>
              <a:rPr lang="en-US" dirty="0" smtClean="0"/>
              <a:t>Avoid talking during critical phases of demonstrations</a:t>
            </a:r>
          </a:p>
          <a:p>
            <a:r>
              <a:rPr lang="en-US" dirty="0" smtClean="0"/>
              <a:t>Limit talking while students are reading slides</a:t>
            </a:r>
          </a:p>
          <a:p>
            <a:endParaRPr lang="en-US" dirty="0"/>
          </a:p>
          <a:p>
            <a:r>
              <a:rPr lang="en-US" dirty="0" smtClean="0"/>
              <a:t>Always talk to the student, not the interpreter.</a:t>
            </a:r>
          </a:p>
          <a:p>
            <a:r>
              <a:rPr lang="en-US" dirty="0" smtClean="0"/>
              <a:t>Always face the students when speaking.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8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Why are deaf people under-represented?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Students Who Demonstrate Strong Talent and Interest in STEM Are Initially Attracted to STEM through Extracurricular </a:t>
            </a:r>
            <a:r>
              <a:rPr lang="en-US" sz="2400" dirty="0" smtClean="0">
                <a:solidFill>
                  <a:schemeClr val="bg1"/>
                </a:solidFill>
              </a:rPr>
              <a:t>Experiences  </a:t>
            </a:r>
            <a:r>
              <a:rPr lang="en-US" sz="1400" dirty="0" smtClean="0">
                <a:solidFill>
                  <a:schemeClr val="bg1"/>
                </a:solidFill>
              </a:rPr>
              <a:t>2014 A. </a:t>
            </a:r>
            <a:r>
              <a:rPr lang="en-US" sz="1400" dirty="0" err="1" smtClean="0">
                <a:solidFill>
                  <a:schemeClr val="bg1"/>
                </a:solidFill>
              </a:rPr>
              <a:t>VanMeter</a:t>
            </a:r>
            <a:r>
              <a:rPr lang="en-US" sz="1400" dirty="0" smtClean="0">
                <a:solidFill>
                  <a:schemeClr val="bg1"/>
                </a:solidFill>
              </a:rPr>
              <a:t>-Adams et al. CBE—Life Sciences Education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ke\Downloads\iStock_00001476568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88" y="2800484"/>
            <a:ext cx="6095624" cy="40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Typical “mainstreamed” class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ike\Downloads\iStock_00001476568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88" y="2800484"/>
            <a:ext cx="6095624" cy="40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4397049">
            <a:off x="4262756" y="3980390"/>
            <a:ext cx="242316" cy="4892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4397049">
            <a:off x="7122482" y="3976904"/>
            <a:ext cx="242316" cy="4892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063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Mike\Downloads\iStock_00001476568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88" y="2800484"/>
            <a:ext cx="6095624" cy="40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19012" y="3900956"/>
            <a:ext cx="2590800" cy="59329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085516" y="4626307"/>
            <a:ext cx="2648096" cy="914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172012" y="3407109"/>
            <a:ext cx="457200" cy="94297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288613" y="4145861"/>
            <a:ext cx="1295399" cy="325142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Mike\Pictures\Microsoft Clip Organizer\00089084.wm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7F9FF"/>
              </a:clrFrom>
              <a:clrTo>
                <a:srgbClr val="B7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7"/>
          <a:stretch/>
        </p:blipFill>
        <p:spPr bwMode="auto">
          <a:xfrm>
            <a:off x="545308" y="4054807"/>
            <a:ext cx="1257008" cy="1143000"/>
          </a:xfrm>
          <a:prstGeom prst="rect">
            <a:avLst/>
          </a:prstGeom>
          <a:noFill/>
          <a:effectLst/>
          <a:scene3d>
            <a:camera prst="isometricOffAxis2Right">
              <a:rot lat="1200000" lon="18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4" name="Picture 2" descr="C:\Users\Mike\Downloads\iStock_00001476568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10" y="2181007"/>
            <a:ext cx="3866183" cy="25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Mike\Pictures\Microsoft Clip Organizer\00089084.wm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7F9FF"/>
              </a:clrFrom>
              <a:clrTo>
                <a:srgbClr val="B7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7"/>
          <a:stretch/>
        </p:blipFill>
        <p:spPr bwMode="auto">
          <a:xfrm>
            <a:off x="708079" y="2885106"/>
            <a:ext cx="1257008" cy="1143000"/>
          </a:xfrm>
          <a:prstGeom prst="rect">
            <a:avLst/>
          </a:prstGeom>
          <a:noFill/>
          <a:effectLst/>
          <a:scene3d>
            <a:camera prst="isometricOffAxis2Right">
              <a:rot lat="1200000" lon="18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1470079" y="2885106"/>
            <a:ext cx="1676400" cy="3429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70079" y="3304206"/>
            <a:ext cx="1676400" cy="6096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632379" y="2524770"/>
            <a:ext cx="266700" cy="53178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908479" y="2980356"/>
            <a:ext cx="914400" cy="2476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C:\Users\Mike\Pictures\Microsoft Clip Organizer\00089084.wm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7F9FF"/>
              </a:clrFrom>
              <a:clrTo>
                <a:srgbClr val="B7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7"/>
          <a:stretch/>
        </p:blipFill>
        <p:spPr bwMode="auto">
          <a:xfrm>
            <a:off x="3649183" y="1980877"/>
            <a:ext cx="890559" cy="809786"/>
          </a:xfrm>
          <a:prstGeom prst="rect">
            <a:avLst/>
          </a:prstGeom>
          <a:noFill/>
          <a:effectLst/>
          <a:scene3d>
            <a:camera prst="isometricOffAxis2Right">
              <a:rot lat="2400000" lon="20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81457" y="3520967"/>
            <a:ext cx="1247816" cy="1064809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5" name="Picture 3" descr="C:\Users\Mike\Pictures\Microsoft Clip Organizer\00089084.wmf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7F9FF"/>
              </a:clrFrom>
              <a:clrTo>
                <a:srgbClr val="B7F9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7"/>
          <a:stretch/>
        </p:blipFill>
        <p:spPr bwMode="auto">
          <a:xfrm>
            <a:off x="6233404" y="2251694"/>
            <a:ext cx="1395873" cy="12692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ike\AppData\Local\Microsoft\Windows\Temporary Internet Files\Content.IE5\HUJ3TE1S\MC90027951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17" y="3097856"/>
            <a:ext cx="13770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813611" y="3077279"/>
            <a:ext cx="214936" cy="158697"/>
            <a:chOff x="6519252" y="2289810"/>
            <a:chExt cx="370075" cy="302045"/>
          </a:xfrm>
          <a:solidFill>
            <a:srgbClr val="00B0F0"/>
          </a:solidFill>
        </p:grpSpPr>
        <p:sp>
          <p:nvSpPr>
            <p:cNvPr id="18" name="Flowchart: Direct Access Storage 17"/>
            <p:cNvSpPr/>
            <p:nvPr/>
          </p:nvSpPr>
          <p:spPr>
            <a:xfrm rot="1207352">
              <a:off x="6519252" y="2352328"/>
              <a:ext cx="172498" cy="161661"/>
            </a:xfrm>
            <a:prstGeom prst="flowChartMagneticDrum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 rot="931124">
              <a:off x="6579049" y="2289810"/>
              <a:ext cx="310278" cy="302045"/>
            </a:xfrm>
            <a:prstGeom prst="cube">
              <a:avLst>
                <a:gd name="adj" fmla="val 2742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" name="Picture 4" descr="C:\Users\Mike\AppData\Local\Microsoft\Windows\Temporary Internet Files\Content.IE5\AINWHE2K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52" y="3755051"/>
            <a:ext cx="817440" cy="96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6003735" y="3225089"/>
            <a:ext cx="1920024" cy="1519083"/>
          </a:xfrm>
          <a:custGeom>
            <a:avLst/>
            <a:gdLst>
              <a:gd name="connsiteX0" fmla="*/ 1920024 w 1920024"/>
              <a:gd name="connsiteY0" fmla="*/ 0 h 1519083"/>
              <a:gd name="connsiteX1" fmla="*/ 1868405 w 1920024"/>
              <a:gd name="connsiteY1" fmla="*/ 66367 h 1519083"/>
              <a:gd name="connsiteX2" fmla="*/ 1875779 w 1920024"/>
              <a:gd name="connsiteY2" fmla="*/ 117987 h 1519083"/>
              <a:gd name="connsiteX3" fmla="*/ 1890527 w 1920024"/>
              <a:gd name="connsiteY3" fmla="*/ 228600 h 1519083"/>
              <a:gd name="connsiteX4" fmla="*/ 1875779 w 1920024"/>
              <a:gd name="connsiteY4" fmla="*/ 589935 h 1519083"/>
              <a:gd name="connsiteX5" fmla="*/ 1868405 w 1920024"/>
              <a:gd name="connsiteY5" fmla="*/ 634180 h 1519083"/>
              <a:gd name="connsiteX6" fmla="*/ 1853656 w 1920024"/>
              <a:gd name="connsiteY6" fmla="*/ 744793 h 1519083"/>
              <a:gd name="connsiteX7" fmla="*/ 1838908 w 1920024"/>
              <a:gd name="connsiteY7" fmla="*/ 943896 h 1519083"/>
              <a:gd name="connsiteX8" fmla="*/ 1816785 w 1920024"/>
              <a:gd name="connsiteY8" fmla="*/ 1032387 h 1519083"/>
              <a:gd name="connsiteX9" fmla="*/ 1809411 w 1920024"/>
              <a:gd name="connsiteY9" fmla="*/ 1061883 h 1519083"/>
              <a:gd name="connsiteX10" fmla="*/ 1802037 w 1920024"/>
              <a:gd name="connsiteY10" fmla="*/ 1253612 h 1519083"/>
              <a:gd name="connsiteX11" fmla="*/ 1787289 w 1920024"/>
              <a:gd name="connsiteY11" fmla="*/ 1312606 h 1519083"/>
              <a:gd name="connsiteX12" fmla="*/ 1772540 w 1920024"/>
              <a:gd name="connsiteY12" fmla="*/ 1371600 h 1519083"/>
              <a:gd name="connsiteX13" fmla="*/ 1779914 w 1920024"/>
              <a:gd name="connsiteY13" fmla="*/ 1489587 h 1519083"/>
              <a:gd name="connsiteX14" fmla="*/ 1794663 w 1920024"/>
              <a:gd name="connsiteY14" fmla="*/ 1504335 h 1519083"/>
              <a:gd name="connsiteX15" fmla="*/ 1831534 w 1920024"/>
              <a:gd name="connsiteY15" fmla="*/ 1511709 h 1519083"/>
              <a:gd name="connsiteX16" fmla="*/ 1890527 w 1920024"/>
              <a:gd name="connsiteY16" fmla="*/ 1504335 h 1519083"/>
              <a:gd name="connsiteX17" fmla="*/ 1897902 w 1920024"/>
              <a:gd name="connsiteY17" fmla="*/ 1482212 h 1519083"/>
              <a:gd name="connsiteX18" fmla="*/ 1868405 w 1920024"/>
              <a:gd name="connsiteY18" fmla="*/ 1423219 h 1519083"/>
              <a:gd name="connsiteX19" fmla="*/ 1794663 w 1920024"/>
              <a:gd name="connsiteY19" fmla="*/ 1430593 h 1519083"/>
              <a:gd name="connsiteX20" fmla="*/ 1750418 w 1920024"/>
              <a:gd name="connsiteY20" fmla="*/ 1445341 h 1519083"/>
              <a:gd name="connsiteX21" fmla="*/ 1743044 w 1920024"/>
              <a:gd name="connsiteY21" fmla="*/ 1467464 h 1519083"/>
              <a:gd name="connsiteX22" fmla="*/ 1684050 w 1920024"/>
              <a:gd name="connsiteY22" fmla="*/ 1496961 h 1519083"/>
              <a:gd name="connsiteX23" fmla="*/ 1661927 w 1920024"/>
              <a:gd name="connsiteY23" fmla="*/ 1504335 h 1519083"/>
              <a:gd name="connsiteX24" fmla="*/ 1639805 w 1920024"/>
              <a:gd name="connsiteY24" fmla="*/ 1511709 h 1519083"/>
              <a:gd name="connsiteX25" fmla="*/ 1617682 w 1920024"/>
              <a:gd name="connsiteY25" fmla="*/ 1519083 h 1519083"/>
              <a:gd name="connsiteX26" fmla="*/ 1514444 w 1920024"/>
              <a:gd name="connsiteY26" fmla="*/ 1511709 h 1519083"/>
              <a:gd name="connsiteX27" fmla="*/ 1484947 w 1920024"/>
              <a:gd name="connsiteY27" fmla="*/ 1504335 h 1519083"/>
              <a:gd name="connsiteX28" fmla="*/ 1433327 w 1920024"/>
              <a:gd name="connsiteY28" fmla="*/ 1496961 h 1519083"/>
              <a:gd name="connsiteX29" fmla="*/ 990876 w 1920024"/>
              <a:gd name="connsiteY29" fmla="*/ 1482212 h 1519083"/>
              <a:gd name="connsiteX30" fmla="*/ 946631 w 1920024"/>
              <a:gd name="connsiteY30" fmla="*/ 1467464 h 1519083"/>
              <a:gd name="connsiteX31" fmla="*/ 909760 w 1920024"/>
              <a:gd name="connsiteY31" fmla="*/ 1460090 h 1519083"/>
              <a:gd name="connsiteX32" fmla="*/ 754902 w 1920024"/>
              <a:gd name="connsiteY32" fmla="*/ 1452716 h 1519083"/>
              <a:gd name="connsiteX33" fmla="*/ 732779 w 1920024"/>
              <a:gd name="connsiteY33" fmla="*/ 1445341 h 1519083"/>
              <a:gd name="connsiteX34" fmla="*/ 386192 w 1920024"/>
              <a:gd name="connsiteY34" fmla="*/ 1445341 h 1519083"/>
              <a:gd name="connsiteX35" fmla="*/ 364069 w 1920024"/>
              <a:gd name="connsiteY35" fmla="*/ 1452716 h 1519083"/>
              <a:gd name="connsiteX36" fmla="*/ 312450 w 1920024"/>
              <a:gd name="connsiteY36" fmla="*/ 1474838 h 1519083"/>
              <a:gd name="connsiteX37" fmla="*/ 231334 w 1920024"/>
              <a:gd name="connsiteY37" fmla="*/ 1482212 h 1519083"/>
              <a:gd name="connsiteX38" fmla="*/ 2734 w 1920024"/>
              <a:gd name="connsiteY38" fmla="*/ 1474838 h 1519083"/>
              <a:gd name="connsiteX39" fmla="*/ 10108 w 1920024"/>
              <a:gd name="connsiteY39" fmla="*/ 1452716 h 1519083"/>
              <a:gd name="connsiteX40" fmla="*/ 54353 w 1920024"/>
              <a:gd name="connsiteY40" fmla="*/ 1401096 h 1519083"/>
              <a:gd name="connsiteX41" fmla="*/ 61727 w 1920024"/>
              <a:gd name="connsiteY41" fmla="*/ 1378974 h 1519083"/>
              <a:gd name="connsiteX42" fmla="*/ 76476 w 1920024"/>
              <a:gd name="connsiteY42" fmla="*/ 1106129 h 1519083"/>
              <a:gd name="connsiteX43" fmla="*/ 98598 w 1920024"/>
              <a:gd name="connsiteY43" fmla="*/ 1025012 h 1519083"/>
              <a:gd name="connsiteX44" fmla="*/ 120721 w 1920024"/>
              <a:gd name="connsiteY44" fmla="*/ 1017638 h 1519083"/>
              <a:gd name="connsiteX45" fmla="*/ 142844 w 1920024"/>
              <a:gd name="connsiteY45" fmla="*/ 1002890 h 151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20024" h="1519083">
                <a:moveTo>
                  <a:pt x="1920024" y="0"/>
                </a:moveTo>
                <a:cubicBezTo>
                  <a:pt x="1902818" y="22122"/>
                  <a:pt x="1878246" y="40125"/>
                  <a:pt x="1868405" y="66367"/>
                </a:cubicBezTo>
                <a:cubicBezTo>
                  <a:pt x="1862302" y="82642"/>
                  <a:pt x="1873623" y="100740"/>
                  <a:pt x="1875779" y="117987"/>
                </a:cubicBezTo>
                <a:cubicBezTo>
                  <a:pt x="1889317" y="226290"/>
                  <a:pt x="1876463" y="144210"/>
                  <a:pt x="1890527" y="228600"/>
                </a:cubicBezTo>
                <a:cubicBezTo>
                  <a:pt x="1887559" y="332499"/>
                  <a:pt x="1887124" y="476483"/>
                  <a:pt x="1875779" y="589935"/>
                </a:cubicBezTo>
                <a:cubicBezTo>
                  <a:pt x="1874291" y="604813"/>
                  <a:pt x="1870381" y="619359"/>
                  <a:pt x="1868405" y="634180"/>
                </a:cubicBezTo>
                <a:cubicBezTo>
                  <a:pt x="1850360" y="769524"/>
                  <a:pt x="1870750" y="642242"/>
                  <a:pt x="1853656" y="744793"/>
                </a:cubicBezTo>
                <a:cubicBezTo>
                  <a:pt x="1851307" y="789426"/>
                  <a:pt x="1849512" y="887339"/>
                  <a:pt x="1838908" y="943896"/>
                </a:cubicBezTo>
                <a:cubicBezTo>
                  <a:pt x="1838900" y="943939"/>
                  <a:pt x="1820478" y="1017617"/>
                  <a:pt x="1816785" y="1032387"/>
                </a:cubicBezTo>
                <a:lnTo>
                  <a:pt x="1809411" y="1061883"/>
                </a:lnTo>
                <a:cubicBezTo>
                  <a:pt x="1806953" y="1125793"/>
                  <a:pt x="1806155" y="1189788"/>
                  <a:pt x="1802037" y="1253612"/>
                </a:cubicBezTo>
                <a:cubicBezTo>
                  <a:pt x="1800005" y="1285114"/>
                  <a:pt x="1794368" y="1286649"/>
                  <a:pt x="1787289" y="1312606"/>
                </a:cubicBezTo>
                <a:cubicBezTo>
                  <a:pt x="1781956" y="1332162"/>
                  <a:pt x="1772540" y="1371600"/>
                  <a:pt x="1772540" y="1371600"/>
                </a:cubicBezTo>
                <a:cubicBezTo>
                  <a:pt x="1774998" y="1410929"/>
                  <a:pt x="1773436" y="1450717"/>
                  <a:pt x="1779914" y="1489587"/>
                </a:cubicBezTo>
                <a:cubicBezTo>
                  <a:pt x="1781057" y="1496445"/>
                  <a:pt x="1788273" y="1501596"/>
                  <a:pt x="1794663" y="1504335"/>
                </a:cubicBezTo>
                <a:cubicBezTo>
                  <a:pt x="1806183" y="1509272"/>
                  <a:pt x="1819244" y="1509251"/>
                  <a:pt x="1831534" y="1511709"/>
                </a:cubicBezTo>
                <a:cubicBezTo>
                  <a:pt x="1851198" y="1509251"/>
                  <a:pt x="1872418" y="1512384"/>
                  <a:pt x="1890527" y="1504335"/>
                </a:cubicBezTo>
                <a:cubicBezTo>
                  <a:pt x="1897630" y="1501178"/>
                  <a:pt x="1897902" y="1489985"/>
                  <a:pt x="1897902" y="1482212"/>
                </a:cubicBezTo>
                <a:cubicBezTo>
                  <a:pt x="1897902" y="1425723"/>
                  <a:pt x="1903226" y="1434826"/>
                  <a:pt x="1868405" y="1423219"/>
                </a:cubicBezTo>
                <a:cubicBezTo>
                  <a:pt x="1843824" y="1425677"/>
                  <a:pt x="1818943" y="1426041"/>
                  <a:pt x="1794663" y="1430593"/>
                </a:cubicBezTo>
                <a:cubicBezTo>
                  <a:pt x="1779383" y="1433458"/>
                  <a:pt x="1750418" y="1445341"/>
                  <a:pt x="1750418" y="1445341"/>
                </a:cubicBezTo>
                <a:cubicBezTo>
                  <a:pt x="1747960" y="1452715"/>
                  <a:pt x="1747043" y="1460799"/>
                  <a:pt x="1743044" y="1467464"/>
                </a:cubicBezTo>
                <a:cubicBezTo>
                  <a:pt x="1730174" y="1488913"/>
                  <a:pt x="1706107" y="1489608"/>
                  <a:pt x="1684050" y="1496961"/>
                </a:cubicBezTo>
                <a:lnTo>
                  <a:pt x="1661927" y="1504335"/>
                </a:lnTo>
                <a:lnTo>
                  <a:pt x="1639805" y="1511709"/>
                </a:lnTo>
                <a:lnTo>
                  <a:pt x="1617682" y="1519083"/>
                </a:lnTo>
                <a:cubicBezTo>
                  <a:pt x="1583269" y="1516625"/>
                  <a:pt x="1548733" y="1515519"/>
                  <a:pt x="1514444" y="1511709"/>
                </a:cubicBezTo>
                <a:cubicBezTo>
                  <a:pt x="1504371" y="1510590"/>
                  <a:pt x="1494918" y="1506148"/>
                  <a:pt x="1484947" y="1504335"/>
                </a:cubicBezTo>
                <a:cubicBezTo>
                  <a:pt x="1467846" y="1501226"/>
                  <a:pt x="1450534" y="1499419"/>
                  <a:pt x="1433327" y="1496961"/>
                </a:cubicBezTo>
                <a:cubicBezTo>
                  <a:pt x="1275765" y="1444440"/>
                  <a:pt x="1464039" y="1504744"/>
                  <a:pt x="990876" y="1482212"/>
                </a:cubicBezTo>
                <a:cubicBezTo>
                  <a:pt x="975348" y="1481473"/>
                  <a:pt x="961875" y="1470513"/>
                  <a:pt x="946631" y="1467464"/>
                </a:cubicBezTo>
                <a:cubicBezTo>
                  <a:pt x="934341" y="1465006"/>
                  <a:pt x="922257" y="1461051"/>
                  <a:pt x="909760" y="1460090"/>
                </a:cubicBezTo>
                <a:cubicBezTo>
                  <a:pt x="858234" y="1456127"/>
                  <a:pt x="806521" y="1455174"/>
                  <a:pt x="754902" y="1452716"/>
                </a:cubicBezTo>
                <a:cubicBezTo>
                  <a:pt x="747528" y="1450258"/>
                  <a:pt x="740462" y="1446523"/>
                  <a:pt x="732779" y="1445341"/>
                </a:cubicBezTo>
                <a:cubicBezTo>
                  <a:pt x="617417" y="1427592"/>
                  <a:pt x="503596" y="1442168"/>
                  <a:pt x="386192" y="1445341"/>
                </a:cubicBezTo>
                <a:cubicBezTo>
                  <a:pt x="378818" y="1447799"/>
                  <a:pt x="371214" y="1449654"/>
                  <a:pt x="364069" y="1452716"/>
                </a:cubicBezTo>
                <a:cubicBezTo>
                  <a:pt x="349195" y="1459091"/>
                  <a:pt x="329745" y="1472367"/>
                  <a:pt x="312450" y="1474838"/>
                </a:cubicBezTo>
                <a:cubicBezTo>
                  <a:pt x="285573" y="1478678"/>
                  <a:pt x="258373" y="1479754"/>
                  <a:pt x="231334" y="1482212"/>
                </a:cubicBezTo>
                <a:cubicBezTo>
                  <a:pt x="155134" y="1479754"/>
                  <a:pt x="78305" y="1484914"/>
                  <a:pt x="2734" y="1474838"/>
                </a:cubicBezTo>
                <a:cubicBezTo>
                  <a:pt x="-4971" y="1473811"/>
                  <a:pt x="5590" y="1459041"/>
                  <a:pt x="10108" y="1452716"/>
                </a:cubicBezTo>
                <a:cubicBezTo>
                  <a:pt x="40349" y="1410378"/>
                  <a:pt x="35412" y="1438979"/>
                  <a:pt x="54353" y="1401096"/>
                </a:cubicBezTo>
                <a:cubicBezTo>
                  <a:pt x="57829" y="1394144"/>
                  <a:pt x="59269" y="1386348"/>
                  <a:pt x="61727" y="1378974"/>
                </a:cubicBezTo>
                <a:cubicBezTo>
                  <a:pt x="66827" y="1251497"/>
                  <a:pt x="65659" y="1214299"/>
                  <a:pt x="76476" y="1106129"/>
                </a:cubicBezTo>
                <a:cubicBezTo>
                  <a:pt x="78728" y="1083612"/>
                  <a:pt x="75640" y="1043379"/>
                  <a:pt x="98598" y="1025012"/>
                </a:cubicBezTo>
                <a:cubicBezTo>
                  <a:pt x="104668" y="1020156"/>
                  <a:pt x="113768" y="1021114"/>
                  <a:pt x="120721" y="1017638"/>
                </a:cubicBezTo>
                <a:cubicBezTo>
                  <a:pt x="128648" y="1013675"/>
                  <a:pt x="142844" y="1002890"/>
                  <a:pt x="142844" y="1002890"/>
                </a:cubicBezTo>
              </a:path>
            </a:pathLst>
          </a:cu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28462" y="3401878"/>
            <a:ext cx="1208868" cy="1356102"/>
          </a:xfrm>
          <a:custGeom>
            <a:avLst/>
            <a:gdLst>
              <a:gd name="connsiteX0" fmla="*/ 1208868 w 1208868"/>
              <a:gd name="connsiteY0" fmla="*/ 829159 h 1356102"/>
              <a:gd name="connsiteX1" fmla="*/ 1131376 w 1208868"/>
              <a:gd name="connsiteY1" fmla="*/ 852407 h 1356102"/>
              <a:gd name="connsiteX2" fmla="*/ 1123627 w 1208868"/>
              <a:gd name="connsiteY2" fmla="*/ 883403 h 1356102"/>
              <a:gd name="connsiteX3" fmla="*/ 1115878 w 1208868"/>
              <a:gd name="connsiteY3" fmla="*/ 968644 h 1356102"/>
              <a:gd name="connsiteX4" fmla="*/ 1100380 w 1208868"/>
              <a:gd name="connsiteY4" fmla="*/ 1015139 h 1356102"/>
              <a:gd name="connsiteX5" fmla="*/ 1084881 w 1208868"/>
              <a:gd name="connsiteY5" fmla="*/ 1092630 h 1356102"/>
              <a:gd name="connsiteX6" fmla="*/ 1069383 w 1208868"/>
              <a:gd name="connsiteY6" fmla="*/ 1177871 h 1356102"/>
              <a:gd name="connsiteX7" fmla="*/ 1053885 w 1208868"/>
              <a:gd name="connsiteY7" fmla="*/ 1224366 h 1356102"/>
              <a:gd name="connsiteX8" fmla="*/ 1038386 w 1208868"/>
              <a:gd name="connsiteY8" fmla="*/ 1239864 h 1356102"/>
              <a:gd name="connsiteX9" fmla="*/ 1030637 w 1208868"/>
              <a:gd name="connsiteY9" fmla="*/ 1263112 h 1356102"/>
              <a:gd name="connsiteX10" fmla="*/ 1007390 w 1208868"/>
              <a:gd name="connsiteY10" fmla="*/ 1294108 h 1356102"/>
              <a:gd name="connsiteX11" fmla="*/ 953146 w 1208868"/>
              <a:gd name="connsiteY11" fmla="*/ 1340603 h 1356102"/>
              <a:gd name="connsiteX12" fmla="*/ 922149 w 1208868"/>
              <a:gd name="connsiteY12" fmla="*/ 1348353 h 1356102"/>
              <a:gd name="connsiteX13" fmla="*/ 898902 w 1208868"/>
              <a:gd name="connsiteY13" fmla="*/ 1356102 h 1356102"/>
              <a:gd name="connsiteX14" fmla="*/ 759417 w 1208868"/>
              <a:gd name="connsiteY14" fmla="*/ 1348353 h 1356102"/>
              <a:gd name="connsiteX15" fmla="*/ 728420 w 1208868"/>
              <a:gd name="connsiteY15" fmla="*/ 1340603 h 1356102"/>
              <a:gd name="connsiteX16" fmla="*/ 395207 w 1208868"/>
              <a:gd name="connsiteY16" fmla="*/ 1332854 h 1356102"/>
              <a:gd name="connsiteX17" fmla="*/ 325464 w 1208868"/>
              <a:gd name="connsiteY17" fmla="*/ 1301858 h 1356102"/>
              <a:gd name="connsiteX18" fmla="*/ 309966 w 1208868"/>
              <a:gd name="connsiteY18" fmla="*/ 1239864 h 1356102"/>
              <a:gd name="connsiteX19" fmla="*/ 302217 w 1208868"/>
              <a:gd name="connsiteY19" fmla="*/ 1208868 h 1356102"/>
              <a:gd name="connsiteX20" fmla="*/ 286719 w 1208868"/>
              <a:gd name="connsiteY20" fmla="*/ 1115878 h 1356102"/>
              <a:gd name="connsiteX21" fmla="*/ 271220 w 1208868"/>
              <a:gd name="connsiteY21" fmla="*/ 697424 h 1356102"/>
              <a:gd name="connsiteX22" fmla="*/ 263471 w 1208868"/>
              <a:gd name="connsiteY22" fmla="*/ 674176 h 1356102"/>
              <a:gd name="connsiteX23" fmla="*/ 255722 w 1208868"/>
              <a:gd name="connsiteY23" fmla="*/ 596685 h 1356102"/>
              <a:gd name="connsiteX24" fmla="*/ 240224 w 1208868"/>
              <a:gd name="connsiteY24" fmla="*/ 534691 h 1356102"/>
              <a:gd name="connsiteX25" fmla="*/ 232475 w 1208868"/>
              <a:gd name="connsiteY25" fmla="*/ 503695 h 1356102"/>
              <a:gd name="connsiteX26" fmla="*/ 224725 w 1208868"/>
              <a:gd name="connsiteY26" fmla="*/ 480447 h 1356102"/>
              <a:gd name="connsiteX27" fmla="*/ 216976 w 1208868"/>
              <a:gd name="connsiteY27" fmla="*/ 449451 h 1356102"/>
              <a:gd name="connsiteX28" fmla="*/ 193729 w 1208868"/>
              <a:gd name="connsiteY28" fmla="*/ 418454 h 1356102"/>
              <a:gd name="connsiteX29" fmla="*/ 178231 w 1208868"/>
              <a:gd name="connsiteY29" fmla="*/ 387458 h 1356102"/>
              <a:gd name="connsiteX30" fmla="*/ 162732 w 1208868"/>
              <a:gd name="connsiteY30" fmla="*/ 340963 h 1356102"/>
              <a:gd name="connsiteX31" fmla="*/ 147234 w 1208868"/>
              <a:gd name="connsiteY31" fmla="*/ 325464 h 1356102"/>
              <a:gd name="connsiteX32" fmla="*/ 139485 w 1208868"/>
              <a:gd name="connsiteY32" fmla="*/ 302217 h 1356102"/>
              <a:gd name="connsiteX33" fmla="*/ 108488 w 1208868"/>
              <a:gd name="connsiteY33" fmla="*/ 271220 h 1356102"/>
              <a:gd name="connsiteX34" fmla="*/ 85241 w 1208868"/>
              <a:gd name="connsiteY34" fmla="*/ 240224 h 1356102"/>
              <a:gd name="connsiteX35" fmla="*/ 77492 w 1208868"/>
              <a:gd name="connsiteY35" fmla="*/ 216976 h 1356102"/>
              <a:gd name="connsiteX36" fmla="*/ 61993 w 1208868"/>
              <a:gd name="connsiteY36" fmla="*/ 201478 h 1356102"/>
              <a:gd name="connsiteX37" fmla="*/ 46495 w 1208868"/>
              <a:gd name="connsiteY37" fmla="*/ 170481 h 1356102"/>
              <a:gd name="connsiteX38" fmla="*/ 30997 w 1208868"/>
              <a:gd name="connsiteY38" fmla="*/ 147234 h 1356102"/>
              <a:gd name="connsiteX39" fmla="*/ 7749 w 1208868"/>
              <a:gd name="connsiteY39" fmla="*/ 77491 h 1356102"/>
              <a:gd name="connsiteX40" fmla="*/ 0 w 1208868"/>
              <a:gd name="connsiteY40" fmla="*/ 54244 h 1356102"/>
              <a:gd name="connsiteX41" fmla="*/ 0 w 1208868"/>
              <a:gd name="connsiteY41" fmla="*/ 0 h 135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8868" h="1356102">
                <a:moveTo>
                  <a:pt x="1208868" y="829159"/>
                </a:moveTo>
                <a:cubicBezTo>
                  <a:pt x="1191698" y="831612"/>
                  <a:pt x="1146215" y="830149"/>
                  <a:pt x="1131376" y="852407"/>
                </a:cubicBezTo>
                <a:cubicBezTo>
                  <a:pt x="1125468" y="861268"/>
                  <a:pt x="1126210" y="873071"/>
                  <a:pt x="1123627" y="883403"/>
                </a:cubicBezTo>
                <a:cubicBezTo>
                  <a:pt x="1121044" y="911817"/>
                  <a:pt x="1120836" y="940547"/>
                  <a:pt x="1115878" y="968644"/>
                </a:cubicBezTo>
                <a:cubicBezTo>
                  <a:pt x="1113039" y="984732"/>
                  <a:pt x="1104342" y="999290"/>
                  <a:pt x="1100380" y="1015139"/>
                </a:cubicBezTo>
                <a:cubicBezTo>
                  <a:pt x="1090110" y="1056220"/>
                  <a:pt x="1092480" y="1043240"/>
                  <a:pt x="1084881" y="1092630"/>
                </a:cubicBezTo>
                <a:cubicBezTo>
                  <a:pt x="1078560" y="1133712"/>
                  <a:pt x="1079851" y="1142977"/>
                  <a:pt x="1069383" y="1177871"/>
                </a:cubicBezTo>
                <a:cubicBezTo>
                  <a:pt x="1064689" y="1193519"/>
                  <a:pt x="1065437" y="1212815"/>
                  <a:pt x="1053885" y="1224366"/>
                </a:cubicBezTo>
                <a:lnTo>
                  <a:pt x="1038386" y="1239864"/>
                </a:lnTo>
                <a:cubicBezTo>
                  <a:pt x="1035803" y="1247613"/>
                  <a:pt x="1034690" y="1256020"/>
                  <a:pt x="1030637" y="1263112"/>
                </a:cubicBezTo>
                <a:cubicBezTo>
                  <a:pt x="1024229" y="1274325"/>
                  <a:pt x="1015895" y="1284388"/>
                  <a:pt x="1007390" y="1294108"/>
                </a:cubicBezTo>
                <a:cubicBezTo>
                  <a:pt x="995840" y="1307308"/>
                  <a:pt x="971959" y="1332540"/>
                  <a:pt x="953146" y="1340603"/>
                </a:cubicBezTo>
                <a:cubicBezTo>
                  <a:pt x="943357" y="1344798"/>
                  <a:pt x="932390" y="1345427"/>
                  <a:pt x="922149" y="1348353"/>
                </a:cubicBezTo>
                <a:cubicBezTo>
                  <a:pt x="914295" y="1350597"/>
                  <a:pt x="906651" y="1353519"/>
                  <a:pt x="898902" y="1356102"/>
                </a:cubicBezTo>
                <a:cubicBezTo>
                  <a:pt x="852407" y="1353519"/>
                  <a:pt x="805792" y="1352569"/>
                  <a:pt x="759417" y="1348353"/>
                </a:cubicBezTo>
                <a:cubicBezTo>
                  <a:pt x="748810" y="1347389"/>
                  <a:pt x="739061" y="1341056"/>
                  <a:pt x="728420" y="1340603"/>
                </a:cubicBezTo>
                <a:cubicBezTo>
                  <a:pt x="617419" y="1335879"/>
                  <a:pt x="506278" y="1335437"/>
                  <a:pt x="395207" y="1332854"/>
                </a:cubicBezTo>
                <a:cubicBezTo>
                  <a:pt x="339876" y="1314411"/>
                  <a:pt x="362305" y="1326418"/>
                  <a:pt x="325464" y="1301858"/>
                </a:cubicBezTo>
                <a:lnTo>
                  <a:pt x="309966" y="1239864"/>
                </a:lnTo>
                <a:cubicBezTo>
                  <a:pt x="307383" y="1229532"/>
                  <a:pt x="304306" y="1219311"/>
                  <a:pt x="302217" y="1208868"/>
                </a:cubicBezTo>
                <a:cubicBezTo>
                  <a:pt x="290886" y="1152212"/>
                  <a:pt x="296331" y="1183161"/>
                  <a:pt x="286719" y="1115878"/>
                </a:cubicBezTo>
                <a:cubicBezTo>
                  <a:pt x="285585" y="1070530"/>
                  <a:pt x="283696" y="803467"/>
                  <a:pt x="271220" y="697424"/>
                </a:cubicBezTo>
                <a:cubicBezTo>
                  <a:pt x="270266" y="689311"/>
                  <a:pt x="266054" y="681925"/>
                  <a:pt x="263471" y="674176"/>
                </a:cubicBezTo>
                <a:cubicBezTo>
                  <a:pt x="260888" y="648346"/>
                  <a:pt x="259153" y="622416"/>
                  <a:pt x="255722" y="596685"/>
                </a:cubicBezTo>
                <a:cubicBezTo>
                  <a:pt x="249814" y="552377"/>
                  <a:pt x="250002" y="568916"/>
                  <a:pt x="240224" y="534691"/>
                </a:cubicBezTo>
                <a:cubicBezTo>
                  <a:pt x="237298" y="524451"/>
                  <a:pt x="235401" y="513935"/>
                  <a:pt x="232475" y="503695"/>
                </a:cubicBezTo>
                <a:cubicBezTo>
                  <a:pt x="230231" y="495841"/>
                  <a:pt x="226969" y="488301"/>
                  <a:pt x="224725" y="480447"/>
                </a:cubicBezTo>
                <a:cubicBezTo>
                  <a:pt x="221799" y="470207"/>
                  <a:pt x="221739" y="458977"/>
                  <a:pt x="216976" y="449451"/>
                </a:cubicBezTo>
                <a:cubicBezTo>
                  <a:pt x="211200" y="437899"/>
                  <a:pt x="200574" y="429406"/>
                  <a:pt x="193729" y="418454"/>
                </a:cubicBezTo>
                <a:cubicBezTo>
                  <a:pt x="187607" y="408658"/>
                  <a:pt x="182521" y="398183"/>
                  <a:pt x="178231" y="387458"/>
                </a:cubicBezTo>
                <a:cubicBezTo>
                  <a:pt x="172164" y="372290"/>
                  <a:pt x="174283" y="352515"/>
                  <a:pt x="162732" y="340963"/>
                </a:cubicBezTo>
                <a:lnTo>
                  <a:pt x="147234" y="325464"/>
                </a:lnTo>
                <a:cubicBezTo>
                  <a:pt x="144651" y="317715"/>
                  <a:pt x="144233" y="308864"/>
                  <a:pt x="139485" y="302217"/>
                </a:cubicBezTo>
                <a:cubicBezTo>
                  <a:pt x="130992" y="290327"/>
                  <a:pt x="117255" y="282910"/>
                  <a:pt x="108488" y="271220"/>
                </a:cubicBezTo>
                <a:lnTo>
                  <a:pt x="85241" y="240224"/>
                </a:lnTo>
                <a:cubicBezTo>
                  <a:pt x="82658" y="232475"/>
                  <a:pt x="81695" y="223980"/>
                  <a:pt x="77492" y="216976"/>
                </a:cubicBezTo>
                <a:cubicBezTo>
                  <a:pt x="73733" y="210711"/>
                  <a:pt x="66046" y="207557"/>
                  <a:pt x="61993" y="201478"/>
                </a:cubicBezTo>
                <a:cubicBezTo>
                  <a:pt x="55585" y="191866"/>
                  <a:pt x="52226" y="180511"/>
                  <a:pt x="46495" y="170481"/>
                </a:cubicBezTo>
                <a:cubicBezTo>
                  <a:pt x="41874" y="162395"/>
                  <a:pt x="34779" y="155744"/>
                  <a:pt x="30997" y="147234"/>
                </a:cubicBezTo>
                <a:cubicBezTo>
                  <a:pt x="30990" y="147219"/>
                  <a:pt x="11626" y="89123"/>
                  <a:pt x="7749" y="77491"/>
                </a:cubicBezTo>
                <a:cubicBezTo>
                  <a:pt x="5166" y="69742"/>
                  <a:pt x="0" y="62412"/>
                  <a:pt x="0" y="54244"/>
                </a:cubicBezTo>
                <a:lnTo>
                  <a:pt x="0" y="0"/>
                </a:lnTo>
              </a:path>
            </a:pathLst>
          </a:custGeom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286228" y="3275325"/>
            <a:ext cx="2827857" cy="1482370"/>
          </a:xfrm>
          <a:custGeom>
            <a:avLst/>
            <a:gdLst>
              <a:gd name="connsiteX0" fmla="*/ 2827857 w 2827857"/>
              <a:gd name="connsiteY0" fmla="*/ 947963 h 1482370"/>
              <a:gd name="connsiteX1" fmla="*/ 2758115 w 2827857"/>
              <a:gd name="connsiteY1" fmla="*/ 963461 h 1482370"/>
              <a:gd name="connsiteX2" fmla="*/ 2711620 w 2827857"/>
              <a:gd name="connsiteY2" fmla="*/ 978960 h 1482370"/>
              <a:gd name="connsiteX3" fmla="*/ 2703871 w 2827857"/>
              <a:gd name="connsiteY3" fmla="*/ 1009956 h 1482370"/>
              <a:gd name="connsiteX4" fmla="*/ 2696122 w 2827857"/>
              <a:gd name="connsiteY4" fmla="*/ 1048702 h 1482370"/>
              <a:gd name="connsiteX5" fmla="*/ 2688373 w 2827857"/>
              <a:gd name="connsiteY5" fmla="*/ 1071950 h 1482370"/>
              <a:gd name="connsiteX6" fmla="*/ 2680623 w 2827857"/>
              <a:gd name="connsiteY6" fmla="*/ 1110695 h 1482370"/>
              <a:gd name="connsiteX7" fmla="*/ 2657376 w 2827857"/>
              <a:gd name="connsiteY7" fmla="*/ 1172689 h 1482370"/>
              <a:gd name="connsiteX8" fmla="*/ 2641878 w 2827857"/>
              <a:gd name="connsiteY8" fmla="*/ 1203685 h 1482370"/>
              <a:gd name="connsiteX9" fmla="*/ 2634129 w 2827857"/>
              <a:gd name="connsiteY9" fmla="*/ 1226933 h 1482370"/>
              <a:gd name="connsiteX10" fmla="*/ 2618630 w 2827857"/>
              <a:gd name="connsiteY10" fmla="*/ 1242431 h 1482370"/>
              <a:gd name="connsiteX11" fmla="*/ 2610881 w 2827857"/>
              <a:gd name="connsiteY11" fmla="*/ 1265678 h 1482370"/>
              <a:gd name="connsiteX12" fmla="*/ 2603132 w 2827857"/>
              <a:gd name="connsiteY12" fmla="*/ 1296675 h 1482370"/>
              <a:gd name="connsiteX13" fmla="*/ 2579884 w 2827857"/>
              <a:gd name="connsiteY13" fmla="*/ 1312173 h 1482370"/>
              <a:gd name="connsiteX14" fmla="*/ 2556637 w 2827857"/>
              <a:gd name="connsiteY14" fmla="*/ 1358668 h 1482370"/>
              <a:gd name="connsiteX15" fmla="*/ 2541139 w 2827857"/>
              <a:gd name="connsiteY15" fmla="*/ 1374167 h 1482370"/>
              <a:gd name="connsiteX16" fmla="*/ 2510142 w 2827857"/>
              <a:gd name="connsiteY16" fmla="*/ 1420661 h 1482370"/>
              <a:gd name="connsiteX17" fmla="*/ 2486895 w 2827857"/>
              <a:gd name="connsiteY17" fmla="*/ 1443909 h 1482370"/>
              <a:gd name="connsiteX18" fmla="*/ 2471396 w 2827857"/>
              <a:gd name="connsiteY18" fmla="*/ 1467156 h 1482370"/>
              <a:gd name="connsiteX19" fmla="*/ 2200176 w 2827857"/>
              <a:gd name="connsiteY19" fmla="*/ 1474906 h 1482370"/>
              <a:gd name="connsiteX20" fmla="*/ 2068440 w 2827857"/>
              <a:gd name="connsiteY20" fmla="*/ 1467156 h 1482370"/>
              <a:gd name="connsiteX21" fmla="*/ 2029695 w 2827857"/>
              <a:gd name="connsiteY21" fmla="*/ 1459407 h 1482370"/>
              <a:gd name="connsiteX22" fmla="*/ 1812718 w 2827857"/>
              <a:gd name="connsiteY22" fmla="*/ 1451658 h 1482370"/>
              <a:gd name="connsiteX23" fmla="*/ 1533749 w 2827857"/>
              <a:gd name="connsiteY23" fmla="*/ 1467156 h 1482370"/>
              <a:gd name="connsiteX24" fmla="*/ 1495003 w 2827857"/>
              <a:gd name="connsiteY24" fmla="*/ 1474906 h 1482370"/>
              <a:gd name="connsiteX25" fmla="*/ 1200535 w 2827857"/>
              <a:gd name="connsiteY25" fmla="*/ 1459407 h 1482370"/>
              <a:gd name="connsiteX26" fmla="*/ 1169539 w 2827857"/>
              <a:gd name="connsiteY26" fmla="*/ 1443909 h 1482370"/>
              <a:gd name="connsiteX27" fmla="*/ 882820 w 2827857"/>
              <a:gd name="connsiteY27" fmla="*/ 1420661 h 1482370"/>
              <a:gd name="connsiteX28" fmla="*/ 634847 w 2827857"/>
              <a:gd name="connsiteY28" fmla="*/ 1405163 h 1482370"/>
              <a:gd name="connsiteX29" fmla="*/ 588352 w 2827857"/>
              <a:gd name="connsiteY29" fmla="*/ 1389665 h 1482370"/>
              <a:gd name="connsiteX30" fmla="*/ 363627 w 2827857"/>
              <a:gd name="connsiteY30" fmla="*/ 1381916 h 1482370"/>
              <a:gd name="connsiteX31" fmla="*/ 270637 w 2827857"/>
              <a:gd name="connsiteY31" fmla="*/ 1389665 h 1482370"/>
              <a:gd name="connsiteX32" fmla="*/ 216393 w 2827857"/>
              <a:gd name="connsiteY32" fmla="*/ 1397414 h 1482370"/>
              <a:gd name="connsiteX33" fmla="*/ 131152 w 2827857"/>
              <a:gd name="connsiteY33" fmla="*/ 1381916 h 1482370"/>
              <a:gd name="connsiteX34" fmla="*/ 100156 w 2827857"/>
              <a:gd name="connsiteY34" fmla="*/ 1327672 h 1482370"/>
              <a:gd name="connsiteX35" fmla="*/ 84657 w 2827857"/>
              <a:gd name="connsiteY35" fmla="*/ 1312173 h 1482370"/>
              <a:gd name="connsiteX36" fmla="*/ 92407 w 2827857"/>
              <a:gd name="connsiteY36" fmla="*/ 475265 h 1482370"/>
              <a:gd name="connsiteX37" fmla="*/ 107905 w 2827857"/>
              <a:gd name="connsiteY37" fmla="*/ 428770 h 1482370"/>
              <a:gd name="connsiteX38" fmla="*/ 115654 w 2827857"/>
              <a:gd name="connsiteY38" fmla="*/ 196295 h 1482370"/>
              <a:gd name="connsiteX39" fmla="*/ 123403 w 2827857"/>
              <a:gd name="connsiteY39" fmla="*/ 173048 h 1482370"/>
              <a:gd name="connsiteX40" fmla="*/ 146651 w 2827857"/>
              <a:gd name="connsiteY40" fmla="*/ 56811 h 1482370"/>
              <a:gd name="connsiteX41" fmla="*/ 138901 w 2827857"/>
              <a:gd name="connsiteY41" fmla="*/ 25814 h 1482370"/>
              <a:gd name="connsiteX42" fmla="*/ 131152 w 2827857"/>
              <a:gd name="connsiteY42" fmla="*/ 2567 h 1482370"/>
              <a:gd name="connsiteX43" fmla="*/ 92407 w 2827857"/>
              <a:gd name="connsiteY43" fmla="*/ 2567 h 148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827857" h="1482370">
                <a:moveTo>
                  <a:pt x="2827857" y="947963"/>
                </a:moveTo>
                <a:cubicBezTo>
                  <a:pt x="2804610" y="953129"/>
                  <a:pt x="2781125" y="957325"/>
                  <a:pt x="2758115" y="963461"/>
                </a:cubicBezTo>
                <a:cubicBezTo>
                  <a:pt x="2742330" y="967670"/>
                  <a:pt x="2711620" y="978960"/>
                  <a:pt x="2711620" y="978960"/>
                </a:cubicBezTo>
                <a:cubicBezTo>
                  <a:pt x="2709037" y="989292"/>
                  <a:pt x="2706181" y="999560"/>
                  <a:pt x="2703871" y="1009956"/>
                </a:cubicBezTo>
                <a:cubicBezTo>
                  <a:pt x="2701014" y="1022813"/>
                  <a:pt x="2699316" y="1035924"/>
                  <a:pt x="2696122" y="1048702"/>
                </a:cubicBezTo>
                <a:cubicBezTo>
                  <a:pt x="2694141" y="1056627"/>
                  <a:pt x="2690354" y="1064025"/>
                  <a:pt x="2688373" y="1071950"/>
                </a:cubicBezTo>
                <a:cubicBezTo>
                  <a:pt x="2685178" y="1084728"/>
                  <a:pt x="2683818" y="1097917"/>
                  <a:pt x="2680623" y="1110695"/>
                </a:cubicBezTo>
                <a:cubicBezTo>
                  <a:pt x="2676971" y="1125304"/>
                  <a:pt x="2661441" y="1163542"/>
                  <a:pt x="2657376" y="1172689"/>
                </a:cubicBezTo>
                <a:cubicBezTo>
                  <a:pt x="2652685" y="1183245"/>
                  <a:pt x="2646428" y="1193067"/>
                  <a:pt x="2641878" y="1203685"/>
                </a:cubicBezTo>
                <a:cubicBezTo>
                  <a:pt x="2638660" y="1211193"/>
                  <a:pt x="2638332" y="1219929"/>
                  <a:pt x="2634129" y="1226933"/>
                </a:cubicBezTo>
                <a:cubicBezTo>
                  <a:pt x="2630370" y="1233198"/>
                  <a:pt x="2623796" y="1237265"/>
                  <a:pt x="2618630" y="1242431"/>
                </a:cubicBezTo>
                <a:cubicBezTo>
                  <a:pt x="2616047" y="1250180"/>
                  <a:pt x="2613125" y="1257824"/>
                  <a:pt x="2610881" y="1265678"/>
                </a:cubicBezTo>
                <a:cubicBezTo>
                  <a:pt x="2607955" y="1275919"/>
                  <a:pt x="2609040" y="1287813"/>
                  <a:pt x="2603132" y="1296675"/>
                </a:cubicBezTo>
                <a:cubicBezTo>
                  <a:pt x="2597966" y="1304424"/>
                  <a:pt x="2587633" y="1307007"/>
                  <a:pt x="2579884" y="1312173"/>
                </a:cubicBezTo>
                <a:cubicBezTo>
                  <a:pt x="2571699" y="1336728"/>
                  <a:pt x="2573805" y="1337207"/>
                  <a:pt x="2556637" y="1358668"/>
                </a:cubicBezTo>
                <a:cubicBezTo>
                  <a:pt x="2552073" y="1364373"/>
                  <a:pt x="2545523" y="1368322"/>
                  <a:pt x="2541139" y="1374167"/>
                </a:cubicBezTo>
                <a:cubicBezTo>
                  <a:pt x="2529963" y="1389068"/>
                  <a:pt x="2523313" y="1407490"/>
                  <a:pt x="2510142" y="1420661"/>
                </a:cubicBezTo>
                <a:cubicBezTo>
                  <a:pt x="2502393" y="1428410"/>
                  <a:pt x="2493911" y="1435490"/>
                  <a:pt x="2486895" y="1443909"/>
                </a:cubicBezTo>
                <a:cubicBezTo>
                  <a:pt x="2480933" y="1451064"/>
                  <a:pt x="2480655" y="1466155"/>
                  <a:pt x="2471396" y="1467156"/>
                </a:cubicBezTo>
                <a:cubicBezTo>
                  <a:pt x="2381476" y="1476877"/>
                  <a:pt x="2290583" y="1472323"/>
                  <a:pt x="2200176" y="1474906"/>
                </a:cubicBezTo>
                <a:cubicBezTo>
                  <a:pt x="2156264" y="1472323"/>
                  <a:pt x="2112247" y="1471139"/>
                  <a:pt x="2068440" y="1467156"/>
                </a:cubicBezTo>
                <a:cubicBezTo>
                  <a:pt x="2055323" y="1465964"/>
                  <a:pt x="2042842" y="1460204"/>
                  <a:pt x="2029695" y="1459407"/>
                </a:cubicBezTo>
                <a:cubicBezTo>
                  <a:pt x="1957456" y="1455029"/>
                  <a:pt x="1885044" y="1454241"/>
                  <a:pt x="1812718" y="1451658"/>
                </a:cubicBezTo>
                <a:cubicBezTo>
                  <a:pt x="1735156" y="1454890"/>
                  <a:pt x="1618643" y="1457168"/>
                  <a:pt x="1533749" y="1467156"/>
                </a:cubicBezTo>
                <a:cubicBezTo>
                  <a:pt x="1520668" y="1468695"/>
                  <a:pt x="1507918" y="1472323"/>
                  <a:pt x="1495003" y="1474906"/>
                </a:cubicBezTo>
                <a:cubicBezTo>
                  <a:pt x="1396847" y="1469740"/>
                  <a:pt x="1288450" y="1503364"/>
                  <a:pt x="1200535" y="1459407"/>
                </a:cubicBezTo>
                <a:cubicBezTo>
                  <a:pt x="1190203" y="1454241"/>
                  <a:pt x="1180095" y="1448600"/>
                  <a:pt x="1169539" y="1443909"/>
                </a:cubicBezTo>
                <a:cubicBezTo>
                  <a:pt x="1066438" y="1398087"/>
                  <a:pt x="1070810" y="1426536"/>
                  <a:pt x="882820" y="1420661"/>
                </a:cubicBezTo>
                <a:cubicBezTo>
                  <a:pt x="783215" y="1387459"/>
                  <a:pt x="915919" y="1429254"/>
                  <a:pt x="634847" y="1405163"/>
                </a:cubicBezTo>
                <a:cubicBezTo>
                  <a:pt x="618570" y="1403768"/>
                  <a:pt x="604679" y="1390228"/>
                  <a:pt x="588352" y="1389665"/>
                </a:cubicBezTo>
                <a:lnTo>
                  <a:pt x="363627" y="1381916"/>
                </a:lnTo>
                <a:cubicBezTo>
                  <a:pt x="332630" y="1384499"/>
                  <a:pt x="301570" y="1386409"/>
                  <a:pt x="270637" y="1389665"/>
                </a:cubicBezTo>
                <a:cubicBezTo>
                  <a:pt x="252472" y="1391577"/>
                  <a:pt x="234630" y="1398427"/>
                  <a:pt x="216393" y="1397414"/>
                </a:cubicBezTo>
                <a:cubicBezTo>
                  <a:pt x="187558" y="1395812"/>
                  <a:pt x="159566" y="1387082"/>
                  <a:pt x="131152" y="1381916"/>
                </a:cubicBezTo>
                <a:cubicBezTo>
                  <a:pt x="120546" y="1360703"/>
                  <a:pt x="114760" y="1345927"/>
                  <a:pt x="100156" y="1327672"/>
                </a:cubicBezTo>
                <a:cubicBezTo>
                  <a:pt x="95592" y="1321967"/>
                  <a:pt x="89823" y="1317339"/>
                  <a:pt x="84657" y="1312173"/>
                </a:cubicBezTo>
                <a:cubicBezTo>
                  <a:pt x="-4986" y="1043243"/>
                  <a:pt x="-52390" y="909665"/>
                  <a:pt x="92407" y="475265"/>
                </a:cubicBezTo>
                <a:lnTo>
                  <a:pt x="107905" y="428770"/>
                </a:lnTo>
                <a:cubicBezTo>
                  <a:pt x="110488" y="351278"/>
                  <a:pt x="110964" y="273688"/>
                  <a:pt x="115654" y="196295"/>
                </a:cubicBezTo>
                <a:cubicBezTo>
                  <a:pt x="116148" y="188142"/>
                  <a:pt x="122390" y="181153"/>
                  <a:pt x="123403" y="173048"/>
                </a:cubicBezTo>
                <a:cubicBezTo>
                  <a:pt x="137648" y="59090"/>
                  <a:pt x="106049" y="97410"/>
                  <a:pt x="146651" y="56811"/>
                </a:cubicBezTo>
                <a:cubicBezTo>
                  <a:pt x="144068" y="46479"/>
                  <a:pt x="141827" y="36055"/>
                  <a:pt x="138901" y="25814"/>
                </a:cubicBezTo>
                <a:cubicBezTo>
                  <a:pt x="136657" y="17960"/>
                  <a:pt x="138458" y="6220"/>
                  <a:pt x="131152" y="2567"/>
                </a:cubicBezTo>
                <a:cubicBezTo>
                  <a:pt x="119600" y="-3209"/>
                  <a:pt x="105322" y="2567"/>
                  <a:pt x="92407" y="2567"/>
                </a:cubicBezTo>
              </a:path>
            </a:pathLst>
          </a:custGeom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477507" y="2890434"/>
            <a:ext cx="1676400" cy="3429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477507" y="3309534"/>
            <a:ext cx="1676400" cy="6096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639807" y="2530098"/>
            <a:ext cx="266700" cy="531786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915907" y="2985684"/>
            <a:ext cx="914400" cy="24765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4916</TotalTime>
  <Words>917</Words>
  <Application>Microsoft Office PowerPoint</Application>
  <PresentationFormat>On-screen Show (4:3)</PresentationFormat>
  <Paragraphs>88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Office Theme</vt:lpstr>
      <vt:lpstr>2_Metro</vt:lpstr>
      <vt:lpstr>Deaf Accommodation using head mounted displays</vt:lpstr>
      <vt:lpstr>Acknowledgements:</vt:lpstr>
      <vt:lpstr>Pretend you are deaf</vt:lpstr>
      <vt:lpstr>Defining the problem</vt:lpstr>
      <vt:lpstr>Best practices</vt:lpstr>
      <vt:lpstr>Why are deaf people under-represented?</vt:lpstr>
      <vt:lpstr>Typical “mainstreamed” class</vt:lpstr>
      <vt:lpstr>PowerPoint Presentation</vt:lpstr>
      <vt:lpstr>PowerPoint Presentation</vt:lpstr>
      <vt:lpstr>PowerPoint Presentation</vt:lpstr>
      <vt:lpstr>Where does astronomy and a planetarium come in?</vt:lpstr>
      <vt:lpstr>PowerPoint Presentation</vt:lpstr>
      <vt:lpstr>Phase 1: What Type of HMD?</vt:lpstr>
      <vt:lpstr>The winner</vt:lpstr>
      <vt:lpstr>Test Learning</vt:lpstr>
      <vt:lpstr>Results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Deaf Accommodation using head mounted displays</dc:title>
  <dc:creator>Lawler, Jeannette</dc:creator>
  <cp:lastModifiedBy>M. Jeannette Lawler</cp:lastModifiedBy>
  <cp:revision>35</cp:revision>
  <dcterms:created xsi:type="dcterms:W3CDTF">2012-02-02T15:41:04Z</dcterms:created>
  <dcterms:modified xsi:type="dcterms:W3CDTF">2019-07-19T16:49:22Z</dcterms:modified>
</cp:coreProperties>
</file>